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744575"/>
            <a:ext cx="8520600" cy="1388700"/>
          </a:xfrm>
          <a:prstGeom prst="rect">
            <a:avLst/>
          </a:prstGeom>
        </p:spPr>
        <p:txBody>
          <a:bodyPr anchorCtr="0" anchor="b" bIns="91425" lIns="91425" rIns="91425" wrap="square" tIns="91425">
            <a:noAutofit/>
          </a:bodyPr>
          <a:lstStyle/>
          <a:p>
            <a:pPr indent="-69850" lvl="0" marL="0">
              <a:spcBef>
                <a:spcPts val="0"/>
              </a:spcBef>
              <a:buClr>
                <a:schemeClr val="dk1"/>
              </a:buClr>
              <a:buSzPts val="1100"/>
              <a:buFont typeface="Arial"/>
              <a:buNone/>
            </a:pPr>
            <a:r>
              <a:rPr b="1" lang="en" sz="3000">
                <a:solidFill>
                  <a:srgbClr val="000000"/>
                </a:solidFill>
              </a:rPr>
              <a:t>A Geographic Analysis of Home Values, School Performance, and Crime in San Jose.</a:t>
            </a:r>
          </a:p>
        </p:txBody>
      </p:sp>
      <p:sp>
        <p:nvSpPr>
          <p:cNvPr id="55" name="Shape 55"/>
          <p:cNvSpPr txBox="1"/>
          <p:nvPr>
            <p:ph idx="1" type="subTitle"/>
          </p:nvPr>
        </p:nvSpPr>
        <p:spPr>
          <a:xfrm>
            <a:off x="311700" y="2658675"/>
            <a:ext cx="8520600" cy="792600"/>
          </a:xfrm>
          <a:prstGeom prst="rect">
            <a:avLst/>
          </a:prstGeom>
        </p:spPr>
        <p:txBody>
          <a:bodyPr anchorCtr="0" anchor="t" bIns="91425" lIns="91425" rIns="91425" wrap="square" tIns="91425">
            <a:noAutofit/>
          </a:bodyPr>
          <a:lstStyle/>
          <a:p>
            <a:pPr indent="0" lvl="0" marL="0">
              <a:spcBef>
                <a:spcPts val="0"/>
              </a:spcBef>
              <a:buNone/>
            </a:pPr>
            <a:r>
              <a:rPr lang="en">
                <a:solidFill>
                  <a:srgbClr val="000000"/>
                </a:solidFill>
              </a:rPr>
              <a:t>Allen Partlow</a:t>
            </a:r>
          </a:p>
          <a:p>
            <a:pPr indent="0" lvl="0" marL="0">
              <a:spcBef>
                <a:spcPts val="0"/>
              </a:spcBef>
              <a:buNone/>
            </a:pPr>
            <a:r>
              <a:rPr lang="en">
                <a:solidFill>
                  <a:srgbClr val="000000"/>
                </a:solidFill>
              </a:rPr>
              <a:t>Heath Pope</a:t>
            </a:r>
          </a:p>
          <a:p>
            <a:pPr indent="0" lvl="0" marL="0">
              <a:spcBef>
                <a:spcPts val="0"/>
              </a:spcBef>
              <a:buNone/>
            </a:pPr>
            <a:r>
              <a:rPr lang="en">
                <a:solidFill>
                  <a:srgbClr val="000000"/>
                </a:solidFill>
              </a:rPr>
              <a:t>Becca Wolber</a:t>
            </a:r>
          </a:p>
          <a:p>
            <a:pPr indent="-69850" lvl="0" marL="0">
              <a:spcBef>
                <a:spcPts val="0"/>
              </a:spcBef>
              <a:buClr>
                <a:schemeClr val="dk1"/>
              </a:buClr>
              <a:buSzPts val="1100"/>
              <a:buFont typeface="Arial"/>
              <a:buNone/>
            </a:pPr>
            <a:r>
              <a:rPr lang="en">
                <a:solidFill>
                  <a:srgbClr val="000000"/>
                </a:solidFill>
              </a:rPr>
              <a:t>Sharath Ram Srinivasan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297275"/>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sz="3000"/>
              <a:t>Distribution of Schools by Rating</a:t>
            </a:r>
          </a:p>
        </p:txBody>
      </p:sp>
      <p:pic>
        <p:nvPicPr>
          <p:cNvPr id="121" name="Shape 121"/>
          <p:cNvPicPr preferRelativeResize="0"/>
          <p:nvPr/>
        </p:nvPicPr>
        <p:blipFill>
          <a:blip r:embed="rId3">
            <a:alphaModFix/>
          </a:blip>
          <a:stretch>
            <a:fillRect/>
          </a:stretch>
        </p:blipFill>
        <p:spPr>
          <a:xfrm>
            <a:off x="311700" y="1017725"/>
            <a:ext cx="6288501" cy="3832900"/>
          </a:xfrm>
          <a:prstGeom prst="rect">
            <a:avLst/>
          </a:prstGeom>
          <a:noFill/>
          <a:ln>
            <a:noFill/>
          </a:ln>
        </p:spPr>
      </p:pic>
      <p:sp>
        <p:nvSpPr>
          <p:cNvPr id="122" name="Shape 122"/>
          <p:cNvSpPr txBox="1"/>
          <p:nvPr/>
        </p:nvSpPr>
        <p:spPr>
          <a:xfrm>
            <a:off x="6886650" y="1055700"/>
            <a:ext cx="2074500" cy="1018800"/>
          </a:xfrm>
          <a:prstGeom prst="rect">
            <a:avLst/>
          </a:prstGeom>
          <a:noFill/>
          <a:ln>
            <a:noFill/>
          </a:ln>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sz="1000">
                <a:solidFill>
                  <a:schemeClr val="dk1"/>
                </a:solidFill>
              </a:rPr>
              <a:t>Pinpoints:</a:t>
            </a:r>
          </a:p>
          <a:p>
            <a:pPr indent="-69850" lvl="0" marL="0">
              <a:spcBef>
                <a:spcPts val="0"/>
              </a:spcBef>
              <a:buClr>
                <a:schemeClr val="dk1"/>
              </a:buClr>
              <a:buSzPts val="1100"/>
              <a:buFont typeface="Arial"/>
              <a:buNone/>
            </a:pPr>
            <a:r>
              <a:rPr lang="en" sz="1000">
                <a:solidFill>
                  <a:schemeClr val="dk1"/>
                </a:solidFill>
              </a:rPr>
              <a:t>Red = Lower School Rating</a:t>
            </a:r>
          </a:p>
          <a:p>
            <a:pPr indent="-69850" lvl="0" marL="0">
              <a:spcBef>
                <a:spcPts val="0"/>
              </a:spcBef>
              <a:buClr>
                <a:schemeClr val="dk1"/>
              </a:buClr>
              <a:buSzPts val="1100"/>
              <a:buFont typeface="Arial"/>
              <a:buNone/>
            </a:pPr>
            <a:r>
              <a:rPr lang="en" sz="1000">
                <a:solidFill>
                  <a:schemeClr val="dk1"/>
                </a:solidFill>
              </a:rPr>
              <a:t>Yellow = Mid School Rating</a:t>
            </a:r>
          </a:p>
          <a:p>
            <a:pPr indent="-69850" lvl="0" marL="0">
              <a:spcBef>
                <a:spcPts val="0"/>
              </a:spcBef>
              <a:buClr>
                <a:schemeClr val="dk1"/>
              </a:buClr>
              <a:buSzPts val="1100"/>
              <a:buFont typeface="Arial"/>
              <a:buNone/>
            </a:pPr>
            <a:r>
              <a:rPr lang="en" sz="1000">
                <a:solidFill>
                  <a:schemeClr val="dk1"/>
                </a:solidFill>
              </a:rPr>
              <a:t>Green = Higher School Rating</a:t>
            </a:r>
          </a:p>
        </p:txBody>
      </p:sp>
      <p:sp>
        <p:nvSpPr>
          <p:cNvPr id="123" name="Shape 12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sz="3000"/>
              <a:t>Home Value Growth vs School Ratings</a:t>
            </a:r>
          </a:p>
        </p:txBody>
      </p:sp>
      <p:pic>
        <p:nvPicPr>
          <p:cNvPr id="129" name="Shape 129"/>
          <p:cNvPicPr preferRelativeResize="0"/>
          <p:nvPr/>
        </p:nvPicPr>
        <p:blipFill>
          <a:blip r:embed="rId3">
            <a:alphaModFix/>
          </a:blip>
          <a:stretch>
            <a:fillRect/>
          </a:stretch>
        </p:blipFill>
        <p:spPr>
          <a:xfrm>
            <a:off x="311700" y="1017725"/>
            <a:ext cx="6492088" cy="3855276"/>
          </a:xfrm>
          <a:prstGeom prst="rect">
            <a:avLst/>
          </a:prstGeom>
          <a:noFill/>
          <a:ln>
            <a:noFill/>
          </a:ln>
        </p:spPr>
      </p:pic>
      <p:sp>
        <p:nvSpPr>
          <p:cNvPr id="130" name="Shape 130"/>
          <p:cNvSpPr txBox="1"/>
          <p:nvPr/>
        </p:nvSpPr>
        <p:spPr>
          <a:xfrm>
            <a:off x="7046500" y="1205175"/>
            <a:ext cx="2097600" cy="952500"/>
          </a:xfrm>
          <a:prstGeom prst="rect">
            <a:avLst/>
          </a:prstGeom>
          <a:noFill/>
          <a:ln>
            <a:noFill/>
          </a:ln>
        </p:spPr>
        <p:txBody>
          <a:bodyPr anchorCtr="0" anchor="t" bIns="91425" lIns="91425" rIns="91425" wrap="square" tIns="91425">
            <a:noAutofit/>
          </a:bodyPr>
          <a:lstStyle/>
          <a:p>
            <a:pPr indent="0" lvl="0" marL="0">
              <a:spcBef>
                <a:spcPts val="0"/>
              </a:spcBef>
              <a:buNone/>
            </a:pPr>
            <a:r>
              <a:rPr i="1" lang="en" sz="900"/>
              <a:t>Background:</a:t>
            </a:r>
          </a:p>
          <a:p>
            <a:pPr indent="0" lvl="0" marL="0">
              <a:spcBef>
                <a:spcPts val="0"/>
              </a:spcBef>
              <a:buNone/>
            </a:pPr>
            <a:r>
              <a:rPr lang="en" sz="900"/>
              <a:t>Purple = Low Growth</a:t>
            </a:r>
          </a:p>
          <a:p>
            <a:pPr indent="0" lvl="0" marL="0">
              <a:spcBef>
                <a:spcPts val="0"/>
              </a:spcBef>
              <a:buNone/>
            </a:pPr>
            <a:r>
              <a:rPr lang="en" sz="900"/>
              <a:t>Green = Moderate Growth</a:t>
            </a:r>
          </a:p>
          <a:p>
            <a:pPr indent="0" lvl="0" marL="0">
              <a:spcBef>
                <a:spcPts val="0"/>
              </a:spcBef>
              <a:buNone/>
            </a:pPr>
            <a:r>
              <a:rPr lang="en" sz="900"/>
              <a:t>Yellow = High Growth</a:t>
            </a:r>
          </a:p>
          <a:p>
            <a:pPr indent="0" lvl="0" marL="0">
              <a:spcBef>
                <a:spcPts val="0"/>
              </a:spcBef>
              <a:buNone/>
            </a:pPr>
            <a:r>
              <a:t/>
            </a:r>
            <a:endParaRPr sz="900"/>
          </a:p>
          <a:p>
            <a:pPr indent="0" lvl="0" marL="0">
              <a:spcBef>
                <a:spcPts val="0"/>
              </a:spcBef>
              <a:buNone/>
            </a:pPr>
            <a:r>
              <a:rPr lang="en" sz="900"/>
              <a:t>Pinpoints:</a:t>
            </a:r>
          </a:p>
          <a:p>
            <a:pPr indent="0" lvl="0" marL="0">
              <a:spcBef>
                <a:spcPts val="0"/>
              </a:spcBef>
              <a:buNone/>
            </a:pPr>
            <a:r>
              <a:rPr lang="en" sz="900"/>
              <a:t>Red = Lower School Rating</a:t>
            </a:r>
          </a:p>
          <a:p>
            <a:pPr indent="0" lvl="0" marL="0">
              <a:spcBef>
                <a:spcPts val="0"/>
              </a:spcBef>
              <a:buNone/>
            </a:pPr>
            <a:r>
              <a:rPr lang="en" sz="900"/>
              <a:t>Yellow = Mid School Rating</a:t>
            </a:r>
          </a:p>
          <a:p>
            <a:pPr indent="0" lvl="0" marL="0" rtl="0">
              <a:spcBef>
                <a:spcPts val="0"/>
              </a:spcBef>
              <a:buNone/>
            </a:pPr>
            <a:r>
              <a:rPr lang="en" sz="900"/>
              <a:t>Green = Higher School Rating</a:t>
            </a:r>
          </a:p>
        </p:txBody>
      </p:sp>
      <p:sp>
        <p:nvSpPr>
          <p:cNvPr id="131" name="Shape 1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lgn="ctr">
              <a:spcBef>
                <a:spcPts val="0"/>
              </a:spcBef>
              <a:buNone/>
            </a:pPr>
            <a:r>
              <a:rPr b="1" lang="en" sz="3000"/>
              <a:t>School Turnover</a:t>
            </a:r>
          </a:p>
        </p:txBody>
      </p:sp>
      <p:pic>
        <p:nvPicPr>
          <p:cNvPr id="137" name="Shape 137"/>
          <p:cNvPicPr preferRelativeResize="0"/>
          <p:nvPr/>
        </p:nvPicPr>
        <p:blipFill>
          <a:blip r:embed="rId3">
            <a:alphaModFix/>
          </a:blip>
          <a:stretch>
            <a:fillRect/>
          </a:stretch>
        </p:blipFill>
        <p:spPr>
          <a:xfrm>
            <a:off x="137275" y="1067400"/>
            <a:ext cx="4513050" cy="3008700"/>
          </a:xfrm>
          <a:prstGeom prst="rect">
            <a:avLst/>
          </a:prstGeom>
          <a:noFill/>
          <a:ln>
            <a:noFill/>
          </a:ln>
        </p:spPr>
      </p:pic>
      <p:sp>
        <p:nvSpPr>
          <p:cNvPr id="138" name="Shape 138"/>
          <p:cNvSpPr txBox="1"/>
          <p:nvPr/>
        </p:nvSpPr>
        <p:spPr>
          <a:xfrm>
            <a:off x="257800" y="4664750"/>
            <a:ext cx="4272000" cy="331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Top 5 CA Cities, schools per population in millions</a:t>
            </a:r>
          </a:p>
        </p:txBody>
      </p:sp>
      <p:pic>
        <p:nvPicPr>
          <p:cNvPr id="139" name="Shape 139"/>
          <p:cNvPicPr preferRelativeResize="0"/>
          <p:nvPr/>
        </p:nvPicPr>
        <p:blipFill>
          <a:blip r:embed="rId4">
            <a:alphaModFix/>
          </a:blip>
          <a:stretch>
            <a:fillRect/>
          </a:stretch>
        </p:blipFill>
        <p:spPr>
          <a:xfrm>
            <a:off x="4416400" y="1052000"/>
            <a:ext cx="4587562" cy="3058375"/>
          </a:xfrm>
          <a:prstGeom prst="rect">
            <a:avLst/>
          </a:prstGeom>
          <a:noFill/>
          <a:ln>
            <a:noFill/>
          </a:ln>
        </p:spPr>
      </p:pic>
      <p:sp>
        <p:nvSpPr>
          <p:cNvPr id="140" name="Shape 1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69850" lvl="0" marL="0" algn="ctr">
              <a:spcBef>
                <a:spcPts val="0"/>
              </a:spcBef>
              <a:buClr>
                <a:schemeClr val="dk1"/>
              </a:buClr>
              <a:buSzPts val="1100"/>
              <a:buFont typeface="Arial"/>
              <a:buNone/>
            </a:pPr>
            <a:r>
              <a:rPr b="1" lang="en" sz="3000"/>
              <a:t>New Charter Schools May Offer Promise</a:t>
            </a:r>
          </a:p>
          <a:p>
            <a:pPr indent="0" lvl="0" marL="0">
              <a:spcBef>
                <a:spcPts val="0"/>
              </a:spcBef>
              <a:buNone/>
            </a:pPr>
            <a:r>
              <a:t/>
            </a:r>
            <a:endParaRPr/>
          </a:p>
        </p:txBody>
      </p:sp>
      <p:sp>
        <p:nvSpPr>
          <p:cNvPr id="146" name="Shape 146"/>
          <p:cNvSpPr txBox="1"/>
          <p:nvPr>
            <p:ph idx="1" type="body"/>
          </p:nvPr>
        </p:nvSpPr>
        <p:spPr>
          <a:xfrm>
            <a:off x="311700" y="1152475"/>
            <a:ext cx="3002700" cy="34164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sz="1400"/>
              <a:t>Better schools distributed on outskirts of city, lower performing schools mostly distributed in the inner city, East San Jose</a:t>
            </a:r>
          </a:p>
          <a:p>
            <a:pPr indent="-317500" lvl="0" marL="457200" rtl="0">
              <a:spcBef>
                <a:spcPts val="0"/>
              </a:spcBef>
              <a:buSzPts val="1400"/>
              <a:buChar char="●"/>
            </a:pPr>
            <a:r>
              <a:rPr lang="en" sz="1400"/>
              <a:t>New charter schools that have yet to be ranked on greatschools are localized to underserved areas.</a:t>
            </a:r>
          </a:p>
        </p:txBody>
      </p:sp>
      <p:pic>
        <p:nvPicPr>
          <p:cNvPr id="147" name="Shape 147"/>
          <p:cNvPicPr preferRelativeResize="0"/>
          <p:nvPr/>
        </p:nvPicPr>
        <p:blipFill>
          <a:blip r:embed="rId3">
            <a:alphaModFix/>
          </a:blip>
          <a:stretch>
            <a:fillRect/>
          </a:stretch>
        </p:blipFill>
        <p:spPr>
          <a:xfrm>
            <a:off x="3802275" y="1017725"/>
            <a:ext cx="4686300" cy="3486150"/>
          </a:xfrm>
          <a:prstGeom prst="rect">
            <a:avLst/>
          </a:prstGeom>
          <a:noFill/>
          <a:ln>
            <a:noFill/>
          </a:ln>
        </p:spPr>
      </p:pic>
      <p:sp>
        <p:nvSpPr>
          <p:cNvPr id="148" name="Shape 148"/>
          <p:cNvSpPr txBox="1"/>
          <p:nvPr/>
        </p:nvSpPr>
        <p:spPr>
          <a:xfrm>
            <a:off x="171850" y="4787500"/>
            <a:ext cx="8212500" cy="294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Red, yellow, green = all ranked schools ;  blue = unranked new charter schools</a:t>
            </a:r>
          </a:p>
          <a:p>
            <a:pPr indent="0" lvl="0" marL="0" rtl="0">
              <a:spcBef>
                <a:spcPts val="0"/>
              </a:spcBef>
              <a:buNone/>
            </a:pPr>
            <a:r>
              <a:t/>
            </a:r>
            <a:endParaRPr/>
          </a:p>
        </p:txBody>
      </p:sp>
      <p:sp>
        <p:nvSpPr>
          <p:cNvPr id="149" name="Shape 1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sz="3000"/>
              <a:t>Conclusions</a:t>
            </a:r>
          </a:p>
        </p:txBody>
      </p:sp>
      <p:sp>
        <p:nvSpPr>
          <p:cNvPr id="155" name="Shape 15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Some counterintuitive trends have appeared:</a:t>
            </a:r>
          </a:p>
          <a:p>
            <a:pPr indent="-342900" lvl="0" marL="457200" rtl="0">
              <a:spcBef>
                <a:spcPts val="0"/>
              </a:spcBef>
              <a:spcAft>
                <a:spcPts val="0"/>
              </a:spcAft>
              <a:buSzPts val="1800"/>
              <a:buChar char="●"/>
            </a:pPr>
            <a:r>
              <a:rPr lang="en"/>
              <a:t>Many areas serviced by poor schools are experiencing more rapid growth in home values.</a:t>
            </a:r>
          </a:p>
          <a:p>
            <a:pPr indent="-342900" lvl="0" marL="457200" rtl="0">
              <a:spcBef>
                <a:spcPts val="0"/>
              </a:spcBef>
              <a:spcAft>
                <a:spcPts val="0"/>
              </a:spcAft>
              <a:buSzPts val="1800"/>
              <a:buChar char="●"/>
            </a:pPr>
            <a:r>
              <a:rPr lang="en"/>
              <a:t>San Jose has seen a notable shift from public to charter schools, with new charter schools opening mainly in underserved areas.</a:t>
            </a:r>
          </a:p>
          <a:p>
            <a:pPr indent="-342900" lvl="0" marL="457200" rtl="0">
              <a:spcBef>
                <a:spcPts val="0"/>
              </a:spcBef>
              <a:buSzPts val="1800"/>
              <a:buChar char="●"/>
            </a:pPr>
            <a:r>
              <a:rPr lang="en"/>
              <a:t>Areas with lower home appreciation tend to experience more crime incidents per Sheriff data.</a:t>
            </a:r>
          </a:p>
        </p:txBody>
      </p:sp>
      <p:sp>
        <p:nvSpPr>
          <p:cNvPr id="156" name="Shape 15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lgn="ctr">
              <a:spcBef>
                <a:spcPts val="0"/>
              </a:spcBef>
              <a:buNone/>
            </a:pPr>
            <a:r>
              <a:rPr b="1" lang="en" sz="3000"/>
              <a:t>Limitations to our data</a:t>
            </a:r>
          </a:p>
        </p:txBody>
      </p:sp>
      <p:sp>
        <p:nvSpPr>
          <p:cNvPr id="162" name="Shape 16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30200" lvl="0" marL="457200" rtl="0">
              <a:spcBef>
                <a:spcPts val="0"/>
              </a:spcBef>
              <a:spcAft>
                <a:spcPts val="0"/>
              </a:spcAft>
              <a:buSzPts val="1600"/>
              <a:buChar char="●"/>
            </a:pPr>
            <a:r>
              <a:rPr lang="en" sz="1600"/>
              <a:t>While recruitment efforts and shortages are highly publicized, specific numbers on police turnover and personnel in the city of San Jose were not available to the public</a:t>
            </a:r>
          </a:p>
          <a:p>
            <a:pPr indent="-330200" lvl="0" marL="457200" rtl="0">
              <a:spcBef>
                <a:spcPts val="0"/>
              </a:spcBef>
              <a:spcAft>
                <a:spcPts val="0"/>
              </a:spcAft>
              <a:buSzPts val="1600"/>
              <a:buChar char="●"/>
            </a:pPr>
            <a:r>
              <a:rPr lang="en" sz="1600"/>
              <a:t>Archival crime data for local PD reports were hidden behind a hefty paywall</a:t>
            </a:r>
          </a:p>
          <a:p>
            <a:pPr indent="-330200" lvl="0" marL="457200" rtl="0">
              <a:spcBef>
                <a:spcPts val="0"/>
              </a:spcBef>
              <a:spcAft>
                <a:spcPts val="0"/>
              </a:spcAft>
              <a:buSzPts val="1600"/>
              <a:buChar char="●"/>
            </a:pPr>
            <a:r>
              <a:rPr lang="en" sz="1600"/>
              <a:t>Accessing crime data with geo-coordinates.</a:t>
            </a:r>
          </a:p>
          <a:p>
            <a:pPr indent="-330200" lvl="0" marL="457200" rtl="0">
              <a:spcBef>
                <a:spcPts val="0"/>
              </a:spcBef>
              <a:spcAft>
                <a:spcPts val="0"/>
              </a:spcAft>
              <a:buSzPts val="1600"/>
              <a:buChar char="●"/>
            </a:pPr>
            <a:r>
              <a:rPr lang="en" sz="1600"/>
              <a:t>California’s standardized testing system switched within our the 5 year period of interest, leaving us without a standard metric by which to measure school success over time</a:t>
            </a:r>
          </a:p>
          <a:p>
            <a:pPr indent="-330200" lvl="0" marL="457200" rtl="0">
              <a:spcBef>
                <a:spcPts val="0"/>
              </a:spcBef>
              <a:spcAft>
                <a:spcPts val="0"/>
              </a:spcAft>
              <a:buSzPts val="1600"/>
              <a:buChar char="●"/>
            </a:pPr>
            <a:r>
              <a:rPr lang="en" sz="1600"/>
              <a:t>School ratings were not available for all of the new charter schools opened within the past 10 years</a:t>
            </a:r>
          </a:p>
          <a:p>
            <a:pPr indent="-330200" lvl="0" marL="457200" rtl="0">
              <a:spcBef>
                <a:spcPts val="0"/>
              </a:spcBef>
              <a:spcAft>
                <a:spcPts val="0"/>
              </a:spcAft>
              <a:buSzPts val="1600"/>
              <a:buChar char="●"/>
            </a:pPr>
            <a:r>
              <a:rPr lang="en" sz="1600"/>
              <a:t>Public datasets held multiple information gaps and required timely curation</a:t>
            </a:r>
          </a:p>
          <a:p>
            <a:pPr indent="-330200" lvl="0" marL="457200" rtl="0">
              <a:spcBef>
                <a:spcPts val="0"/>
              </a:spcBef>
              <a:buSzPts val="1600"/>
              <a:buChar char="●"/>
            </a:pPr>
            <a:r>
              <a:rPr lang="en" sz="1600"/>
              <a:t>Data is unavailable for many unincorporated regions within Santa Clara County</a:t>
            </a:r>
          </a:p>
        </p:txBody>
      </p:sp>
      <p:sp>
        <p:nvSpPr>
          <p:cNvPr id="163" name="Shape 16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231900" y="445025"/>
            <a:ext cx="8680200" cy="930900"/>
          </a:xfrm>
          <a:prstGeom prst="rect">
            <a:avLst/>
          </a:prstGeom>
        </p:spPr>
        <p:txBody>
          <a:bodyPr anchorCtr="0" anchor="t" bIns="91425" lIns="91425" rIns="91425" wrap="square" tIns="91425">
            <a:noAutofit/>
          </a:bodyPr>
          <a:lstStyle/>
          <a:p>
            <a:pPr indent="0" lvl="0" marL="0" rtl="0">
              <a:spcBef>
                <a:spcPts val="0"/>
              </a:spcBef>
              <a:buNone/>
            </a:pPr>
            <a:r>
              <a:rPr b="1" lang="en" sz="2200"/>
              <a:t>Objective: To investigate the relationship of Changes in Home Values, with School Performance and Crime in the South Bay. </a:t>
            </a:r>
          </a:p>
          <a:p>
            <a:pPr indent="0" lvl="0" marL="0" rtl="0">
              <a:spcBef>
                <a:spcPts val="0"/>
              </a:spcBef>
              <a:buNone/>
            </a:pPr>
            <a:r>
              <a:t/>
            </a:r>
            <a:endParaRPr/>
          </a:p>
        </p:txBody>
      </p:sp>
      <p:sp>
        <p:nvSpPr>
          <p:cNvPr id="61" name="Shape 61"/>
          <p:cNvSpPr txBox="1"/>
          <p:nvPr>
            <p:ph idx="1" type="body"/>
          </p:nvPr>
        </p:nvSpPr>
        <p:spPr>
          <a:xfrm>
            <a:off x="434000" y="1699100"/>
            <a:ext cx="8264700" cy="2869500"/>
          </a:xfrm>
          <a:prstGeom prst="rect">
            <a:avLst/>
          </a:prstGeom>
        </p:spPr>
        <p:txBody>
          <a:bodyPr anchorCtr="0" anchor="t" bIns="91425" lIns="91425" rIns="91425" wrap="square" tIns="91425">
            <a:noAutofit/>
          </a:bodyPr>
          <a:lstStyle/>
          <a:p>
            <a:pPr indent="-355600" lvl="0" marL="457200" rtl="0">
              <a:spcBef>
                <a:spcPts val="0"/>
              </a:spcBef>
              <a:buClr>
                <a:srgbClr val="000000"/>
              </a:buClr>
              <a:buSzPts val="2000"/>
              <a:buChar char="●"/>
            </a:pPr>
            <a:r>
              <a:rPr lang="en" sz="2000">
                <a:solidFill>
                  <a:srgbClr val="000000"/>
                </a:solidFill>
              </a:rPr>
              <a:t>This topic was interesting to us because as Bay Area residents, we want to know where is a good place to put down roots based on current trends. </a:t>
            </a:r>
          </a:p>
          <a:p>
            <a:pPr indent="0" lvl="0" marL="0" rtl="0">
              <a:spcBef>
                <a:spcPts val="0"/>
              </a:spcBef>
              <a:buNone/>
            </a:pPr>
            <a:r>
              <a:t/>
            </a:r>
            <a:endParaRPr/>
          </a:p>
        </p:txBody>
      </p:sp>
      <p:sp>
        <p:nvSpPr>
          <p:cNvPr id="62" name="Shape 6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311700" y="278825"/>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sz="3600"/>
              <a:t>Why San Jose?</a:t>
            </a:r>
          </a:p>
        </p:txBody>
      </p:sp>
      <p:sp>
        <p:nvSpPr>
          <p:cNvPr id="68" name="Shape 68"/>
          <p:cNvSpPr txBox="1"/>
          <p:nvPr>
            <p:ph idx="1" type="body"/>
          </p:nvPr>
        </p:nvSpPr>
        <p:spPr>
          <a:xfrm>
            <a:off x="311700" y="1015775"/>
            <a:ext cx="4223700" cy="35532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sz="1400"/>
              <a:t>With a population of over a million and a median income of about $100,000, </a:t>
            </a:r>
            <a:r>
              <a:rPr lang="en" sz="1400"/>
              <a:t>San Jose is the 10th largest city in the United States.</a:t>
            </a:r>
          </a:p>
          <a:p>
            <a:pPr indent="-317500" lvl="0" marL="457200" rtl="0">
              <a:spcBef>
                <a:spcPts val="0"/>
              </a:spcBef>
              <a:spcAft>
                <a:spcPts val="0"/>
              </a:spcAft>
              <a:buSzPts val="1400"/>
              <a:buChar char="●"/>
            </a:pPr>
            <a:r>
              <a:rPr lang="en" sz="1400"/>
              <a:t>Yearly increase in home value in the Silicon Valley is double that of the US average, with the median Silicon Valley home costing 3.4x that of the median US home and nearly twice that of the California median home price.</a:t>
            </a:r>
          </a:p>
          <a:p>
            <a:pPr indent="-317500" lvl="0" marL="457200" rtl="0">
              <a:spcBef>
                <a:spcPts val="0"/>
              </a:spcBef>
              <a:buSzPts val="1400"/>
              <a:buChar char="●"/>
            </a:pPr>
            <a:r>
              <a:rPr lang="en" sz="1400"/>
              <a:t>We chose to narrow it down because it is difficult (expensive) to get data for multiple areas. </a:t>
            </a:r>
          </a:p>
          <a:p>
            <a:pPr indent="0" lvl="0" marL="0" rtl="0">
              <a:spcBef>
                <a:spcPts val="0"/>
              </a:spcBef>
              <a:buNone/>
            </a:pPr>
            <a:r>
              <a:t/>
            </a:r>
            <a:endParaRPr sz="2400"/>
          </a:p>
        </p:txBody>
      </p:sp>
      <p:pic>
        <p:nvPicPr>
          <p:cNvPr id="69" name="Shape 69"/>
          <p:cNvPicPr preferRelativeResize="0"/>
          <p:nvPr/>
        </p:nvPicPr>
        <p:blipFill>
          <a:blip r:embed="rId3">
            <a:alphaModFix/>
          </a:blip>
          <a:stretch>
            <a:fillRect/>
          </a:stretch>
        </p:blipFill>
        <p:spPr>
          <a:xfrm>
            <a:off x="4608500" y="1152475"/>
            <a:ext cx="4223799" cy="3350525"/>
          </a:xfrm>
          <a:prstGeom prst="rect">
            <a:avLst/>
          </a:prstGeom>
          <a:noFill/>
          <a:ln>
            <a:noFill/>
          </a:ln>
        </p:spPr>
      </p:pic>
      <p:sp>
        <p:nvSpPr>
          <p:cNvPr id="70" name="Shape 7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ctrTitle"/>
          </p:nvPr>
        </p:nvSpPr>
        <p:spPr>
          <a:xfrm>
            <a:off x="311700" y="284875"/>
            <a:ext cx="8520600" cy="925500"/>
          </a:xfrm>
          <a:prstGeom prst="rect">
            <a:avLst/>
          </a:prstGeom>
        </p:spPr>
        <p:txBody>
          <a:bodyPr anchorCtr="0" anchor="b" bIns="91425" lIns="91425" rIns="91425" wrap="square" tIns="91425">
            <a:noAutofit/>
          </a:bodyPr>
          <a:lstStyle/>
          <a:p>
            <a:pPr indent="0" lvl="0" marL="0" rtl="0">
              <a:spcBef>
                <a:spcPts val="0"/>
              </a:spcBef>
              <a:buNone/>
            </a:pPr>
            <a:r>
              <a:rPr b="1" lang="en" sz="3600"/>
              <a:t>Source List</a:t>
            </a:r>
          </a:p>
        </p:txBody>
      </p:sp>
      <p:sp>
        <p:nvSpPr>
          <p:cNvPr id="76" name="Shape 76"/>
          <p:cNvSpPr txBox="1"/>
          <p:nvPr>
            <p:ph idx="1" type="subTitle"/>
          </p:nvPr>
        </p:nvSpPr>
        <p:spPr>
          <a:xfrm>
            <a:off x="311700" y="1308675"/>
            <a:ext cx="8520600" cy="3009000"/>
          </a:xfrm>
          <a:prstGeom prst="rect">
            <a:avLst/>
          </a:prstGeom>
        </p:spPr>
        <p:txBody>
          <a:bodyPr anchorCtr="0" anchor="t" bIns="91425" lIns="91425" rIns="91425" wrap="square" tIns="91425">
            <a:noAutofit/>
          </a:bodyPr>
          <a:lstStyle/>
          <a:p>
            <a:pPr indent="-381000" lvl="0" marL="457200" rtl="0" algn="l">
              <a:lnSpc>
                <a:spcPct val="115000"/>
              </a:lnSpc>
              <a:spcBef>
                <a:spcPts val="0"/>
              </a:spcBef>
              <a:spcAft>
                <a:spcPts val="0"/>
              </a:spcAft>
              <a:buSzPts val="2400"/>
              <a:buChar char="●"/>
            </a:pPr>
            <a:r>
              <a:rPr lang="en" sz="2400"/>
              <a:t>Census data for population and income information (2010-2016)</a:t>
            </a:r>
          </a:p>
          <a:p>
            <a:pPr indent="-381000" lvl="0" marL="457200" rtl="0" algn="l">
              <a:lnSpc>
                <a:spcPct val="115000"/>
              </a:lnSpc>
              <a:spcBef>
                <a:spcPts val="0"/>
              </a:spcBef>
              <a:spcAft>
                <a:spcPts val="0"/>
              </a:spcAft>
              <a:buSzPts val="2400"/>
              <a:buChar char="●"/>
            </a:pPr>
            <a:r>
              <a:rPr lang="en" sz="2400"/>
              <a:t>Census data for Zip Code </a:t>
            </a:r>
            <a:r>
              <a:rPr lang="en" sz="2400"/>
              <a:t>Tabulated</a:t>
            </a:r>
            <a:r>
              <a:rPr lang="en" sz="2400"/>
              <a:t> Areas (gmaps).</a:t>
            </a:r>
          </a:p>
          <a:p>
            <a:pPr indent="-381000" lvl="0" marL="457200" rtl="0" algn="l">
              <a:lnSpc>
                <a:spcPct val="115000"/>
              </a:lnSpc>
              <a:spcBef>
                <a:spcPts val="0"/>
              </a:spcBef>
              <a:spcAft>
                <a:spcPts val="0"/>
              </a:spcAft>
              <a:buSzPts val="2400"/>
              <a:buChar char="●"/>
            </a:pPr>
            <a:r>
              <a:rPr lang="en" sz="2400"/>
              <a:t>Great Schools API</a:t>
            </a:r>
          </a:p>
          <a:p>
            <a:pPr indent="-381000" lvl="0" marL="457200" rtl="0" algn="l">
              <a:lnSpc>
                <a:spcPct val="115000"/>
              </a:lnSpc>
              <a:spcBef>
                <a:spcPts val="0"/>
              </a:spcBef>
              <a:spcAft>
                <a:spcPts val="0"/>
              </a:spcAft>
              <a:buSzPts val="2400"/>
              <a:buChar char="●"/>
            </a:pPr>
            <a:r>
              <a:rPr lang="en" sz="2400"/>
              <a:t>Socrata Crime API</a:t>
            </a:r>
          </a:p>
          <a:p>
            <a:pPr indent="-381000" lvl="0" marL="457200" rtl="0" algn="l">
              <a:lnSpc>
                <a:spcPct val="115000"/>
              </a:lnSpc>
              <a:spcBef>
                <a:spcPts val="0"/>
              </a:spcBef>
              <a:spcAft>
                <a:spcPts val="0"/>
              </a:spcAft>
              <a:buSzPts val="2400"/>
              <a:buChar char="●"/>
            </a:pPr>
            <a:r>
              <a:rPr lang="en" sz="2400"/>
              <a:t>Zillow (National Home Price By Zip in .CSV)</a:t>
            </a:r>
          </a:p>
          <a:p>
            <a:pPr indent="-381000" lvl="0" marL="457200" rtl="0" algn="l">
              <a:lnSpc>
                <a:spcPct val="115000"/>
              </a:lnSpc>
              <a:spcBef>
                <a:spcPts val="0"/>
              </a:spcBef>
              <a:buSzPts val="2400"/>
              <a:buChar char="●"/>
            </a:pPr>
            <a:r>
              <a:rPr lang="en" sz="2400"/>
              <a:t>California Department of Education Records</a:t>
            </a:r>
          </a:p>
          <a:p>
            <a:pPr indent="0" lvl="0" marL="0" rtl="0" algn="l">
              <a:spcBef>
                <a:spcPts val="0"/>
              </a:spcBef>
              <a:buNone/>
            </a:pPr>
            <a:r>
              <a:t/>
            </a:r>
            <a:endParaRPr/>
          </a:p>
          <a:p>
            <a:pPr indent="0" lvl="0" marL="0" rtl="0" algn="l">
              <a:spcBef>
                <a:spcPts val="0"/>
              </a:spcBef>
              <a:buNone/>
            </a:pPr>
            <a:r>
              <a:t/>
            </a:r>
            <a:endParaRPr/>
          </a:p>
          <a:p>
            <a:pPr indent="0" lvl="0" marL="0" rtl="0" algn="l">
              <a:spcBef>
                <a:spcPts val="0"/>
              </a:spcBef>
              <a:buNone/>
            </a:pPr>
            <a:r>
              <a:t/>
            </a:r>
            <a:endParaRPr/>
          </a:p>
          <a:p>
            <a:pPr indent="0" lvl="0" marL="0" rtl="0" algn="l">
              <a:spcBef>
                <a:spcPts val="0"/>
              </a:spcBef>
              <a:buNone/>
            </a:pPr>
            <a:r>
              <a:t/>
            </a:r>
            <a:endParaRPr/>
          </a:p>
          <a:p>
            <a:pPr indent="0" lvl="0" marL="0" rtl="0" algn="l">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sz="3600"/>
              <a:t>Parsing The Data</a:t>
            </a:r>
          </a:p>
        </p:txBody>
      </p:sp>
      <p:sp>
        <p:nvSpPr>
          <p:cNvPr id="82" name="Shape 82"/>
          <p:cNvSpPr txBox="1"/>
          <p:nvPr>
            <p:ph idx="1" type="body"/>
          </p:nvPr>
        </p:nvSpPr>
        <p:spPr>
          <a:xfrm>
            <a:off x="311700" y="1143250"/>
            <a:ext cx="8520600" cy="34164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sz="1400"/>
              <a:t>Greatschools API output is in an XML format:</a:t>
            </a:r>
          </a:p>
          <a:p>
            <a:pPr indent="-317500" lvl="1" marL="914400" rtl="0">
              <a:spcBef>
                <a:spcPts val="0"/>
              </a:spcBef>
              <a:spcAft>
                <a:spcPts val="0"/>
              </a:spcAft>
              <a:buSzPts val="1400"/>
              <a:buChar char="○"/>
            </a:pPr>
            <a:r>
              <a:rPr lang="en"/>
              <a:t>We used Austin Taylor’s XML to Pandas DataFrame converter to transfer information from API calls through to an easily visualizable data frame format.</a:t>
            </a:r>
          </a:p>
          <a:p>
            <a:pPr indent="-317500" lvl="1" marL="914400" rtl="0">
              <a:spcBef>
                <a:spcPts val="0"/>
              </a:spcBef>
              <a:spcAft>
                <a:spcPts val="0"/>
              </a:spcAft>
              <a:buSzPts val="1400"/>
              <a:buChar char="○"/>
            </a:pPr>
            <a:r>
              <a:rPr lang="en"/>
              <a:t>All columns were transferred as object values, and were converted to numerics as needed (latitude, longitude, magnitudes and rankings)</a:t>
            </a:r>
          </a:p>
          <a:p>
            <a:pPr indent="-317500" lvl="0" marL="457200" rtl="0">
              <a:spcBef>
                <a:spcPts val="0"/>
              </a:spcBef>
              <a:spcAft>
                <a:spcPts val="0"/>
              </a:spcAft>
              <a:buSzPts val="1400"/>
              <a:buChar char="●"/>
            </a:pPr>
            <a:r>
              <a:rPr lang="en" sz="1400"/>
              <a:t>California Department of Education Records had some fields missing:</a:t>
            </a:r>
          </a:p>
          <a:p>
            <a:pPr indent="-317500" lvl="1" marL="914400" rtl="0">
              <a:spcBef>
                <a:spcPts val="0"/>
              </a:spcBef>
              <a:spcAft>
                <a:spcPts val="0"/>
              </a:spcAft>
              <a:buSzPts val="1400"/>
              <a:buChar char="○"/>
            </a:pPr>
            <a:r>
              <a:rPr lang="en"/>
              <a:t>Dataset was curated through a series of excel functions before conversion into a dataframe and further manipulation with pandas</a:t>
            </a:r>
          </a:p>
          <a:p>
            <a:pPr indent="-317500" lvl="0" marL="457200" rtl="0">
              <a:spcBef>
                <a:spcPts val="0"/>
              </a:spcBef>
              <a:spcAft>
                <a:spcPts val="0"/>
              </a:spcAft>
              <a:buSzPts val="1400"/>
              <a:buChar char="●"/>
            </a:pPr>
            <a:r>
              <a:rPr lang="en" sz="1400"/>
              <a:t>gmaps extension for jupyter notebook was used for geographic visualization</a:t>
            </a:r>
          </a:p>
          <a:p>
            <a:pPr indent="-317500" lvl="0" marL="457200" rtl="0">
              <a:spcBef>
                <a:spcPts val="0"/>
              </a:spcBef>
              <a:spcAft>
                <a:spcPts val="0"/>
              </a:spcAft>
              <a:buSzPts val="1400"/>
              <a:buChar char="●"/>
            </a:pPr>
            <a:r>
              <a:rPr lang="en" sz="1400"/>
              <a:t>Zillow nationwide housing data by zip code downloaded as a csv file</a:t>
            </a:r>
          </a:p>
          <a:p>
            <a:pPr indent="-317500" lvl="0" marL="457200" rtl="0">
              <a:spcBef>
                <a:spcPts val="0"/>
              </a:spcBef>
              <a:spcAft>
                <a:spcPts val="0"/>
              </a:spcAft>
              <a:buSzPts val="1400"/>
              <a:buChar char="●"/>
            </a:pPr>
            <a:r>
              <a:rPr lang="en" sz="1400"/>
              <a:t>Socrata json API was used for crime data collection</a:t>
            </a:r>
          </a:p>
          <a:p>
            <a:pPr indent="-317500" lvl="0" marL="457200" rtl="0">
              <a:spcBef>
                <a:spcPts val="0"/>
              </a:spcBef>
              <a:spcAft>
                <a:spcPts val="0"/>
              </a:spcAft>
              <a:buSzPts val="1400"/>
              <a:buChar char="●"/>
            </a:pPr>
            <a:r>
              <a:rPr lang="en" sz="1400"/>
              <a:t>M</a:t>
            </a:r>
            <a:r>
              <a:rPr lang="en" sz="1400"/>
              <a:t>yGeoData.cloud was used to transfer US Census Zip Code Shapefiles into GeoJSON.</a:t>
            </a:r>
          </a:p>
          <a:p>
            <a:pPr indent="-317500" lvl="1" marL="914400" rtl="0">
              <a:spcBef>
                <a:spcPts val="0"/>
              </a:spcBef>
              <a:buSzPts val="1400"/>
              <a:buChar char="○"/>
            </a:pPr>
            <a:r>
              <a:rPr lang="en" sz="1400"/>
              <a:t>https://mygeodata.cloud/</a:t>
            </a:r>
          </a:p>
          <a:p>
            <a:pPr indent="0" lvl="0" marL="0" rtl="0">
              <a:spcBef>
                <a:spcPts val="0"/>
              </a:spcBef>
              <a:buNone/>
            </a:pPr>
            <a:r>
              <a:t/>
            </a:r>
            <a:endParaRPr/>
          </a:p>
        </p:txBody>
      </p:sp>
      <p:sp>
        <p:nvSpPr>
          <p:cNvPr id="83" name="Shape 8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sz="3000"/>
              <a:t>Parsing The Data (cont.)</a:t>
            </a:r>
          </a:p>
        </p:txBody>
      </p:sp>
      <p:sp>
        <p:nvSpPr>
          <p:cNvPr id="89" name="Shape 8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Collecting crime data with geo-coordinates:</a:t>
            </a:r>
          </a:p>
          <a:p>
            <a:pPr indent="0" lvl="0" marL="0">
              <a:lnSpc>
                <a:spcPct val="100000"/>
              </a:lnSpc>
              <a:spcBef>
                <a:spcPts val="0"/>
              </a:spcBef>
              <a:spcAft>
                <a:spcPts val="0"/>
              </a:spcAft>
              <a:buNone/>
            </a:pPr>
            <a:r>
              <a:rPr lang="en"/>
              <a:t>Websites like crimemapping.com and crimereports.com show crime types and locations updated on a daily basis.  Accessing this data requires the permission of each participating agency.  From crimereports.com: “Agencies have complete control over the frequency at which they keep their incident data up to date.”</a:t>
            </a:r>
          </a:p>
          <a:p>
            <a:pPr indent="0" lvl="0" marL="0" marR="0" rtl="0" algn="l">
              <a:lnSpc>
                <a:spcPct val="100000"/>
              </a:lnSpc>
              <a:spcBef>
                <a:spcPts val="0"/>
              </a:spcBef>
              <a:spcAft>
                <a:spcPts val="0"/>
              </a:spcAft>
              <a:buNone/>
            </a:pPr>
            <a:r>
              <a:rPr lang="en"/>
              <a:t>Socrata aims to unleash the power of government</a:t>
            </a:r>
          </a:p>
          <a:p>
            <a:pPr indent="0" lvl="0" marL="0" marR="0" rtl="0" algn="l">
              <a:lnSpc>
                <a:spcPct val="100000"/>
              </a:lnSpc>
              <a:spcBef>
                <a:spcPts val="0"/>
              </a:spcBef>
              <a:spcAft>
                <a:spcPts val="0"/>
              </a:spcAft>
              <a:buNone/>
            </a:pPr>
            <a:r>
              <a:rPr lang="en"/>
              <a:t>data to improve society.  Socrata provides API</a:t>
            </a:r>
          </a:p>
          <a:p>
            <a:pPr indent="0" lvl="0" marL="0" marR="0" rtl="0" algn="l">
              <a:lnSpc>
                <a:spcPct val="100000"/>
              </a:lnSpc>
              <a:spcBef>
                <a:spcPts val="0"/>
              </a:spcBef>
              <a:spcAft>
                <a:spcPts val="0"/>
              </a:spcAft>
              <a:buNone/>
            </a:pPr>
            <a:r>
              <a:rPr lang="en"/>
              <a:t>Endpoints that can call a list of 1000 dictionaries</a:t>
            </a:r>
          </a:p>
          <a:p>
            <a:pPr indent="0" lvl="0" marL="0" marR="0" rtl="0" algn="l">
              <a:lnSpc>
                <a:spcPct val="100000"/>
              </a:lnSpc>
              <a:spcBef>
                <a:spcPts val="0"/>
              </a:spcBef>
              <a:spcAft>
                <a:spcPts val="0"/>
              </a:spcAft>
              <a:buNone/>
            </a:pPr>
            <a:r>
              <a:rPr lang="en"/>
              <a:t>describing crimes and locations from Santa Clara</a:t>
            </a:r>
          </a:p>
          <a:p>
            <a:pPr indent="0" lvl="0" marL="0" marR="0" rtl="0" algn="l">
              <a:lnSpc>
                <a:spcPct val="100000"/>
              </a:lnSpc>
              <a:spcBef>
                <a:spcPts val="0"/>
              </a:spcBef>
              <a:spcAft>
                <a:spcPts val="0"/>
              </a:spcAft>
              <a:buNone/>
            </a:pPr>
            <a:r>
              <a:rPr lang="en"/>
              <a:t>County Sheriff.  </a:t>
            </a:r>
          </a:p>
          <a:p>
            <a:pPr indent="0" lvl="0" marL="0">
              <a:spcBef>
                <a:spcPts val="0"/>
              </a:spcBef>
              <a:buNone/>
            </a:pPr>
            <a:r>
              <a:t/>
            </a:r>
            <a:endParaRPr/>
          </a:p>
          <a:p>
            <a:pPr indent="0" lvl="0" marL="0">
              <a:spcBef>
                <a:spcPts val="0"/>
              </a:spcBef>
              <a:buNone/>
            </a:pPr>
            <a:r>
              <a:t/>
            </a:r>
            <a:endParaRPr/>
          </a:p>
        </p:txBody>
      </p:sp>
      <p:pic>
        <p:nvPicPr>
          <p:cNvPr id="90" name="Shape 90"/>
          <p:cNvPicPr preferRelativeResize="0"/>
          <p:nvPr/>
        </p:nvPicPr>
        <p:blipFill>
          <a:blip r:embed="rId3">
            <a:alphaModFix/>
          </a:blip>
          <a:stretch>
            <a:fillRect/>
          </a:stretch>
        </p:blipFill>
        <p:spPr>
          <a:xfrm>
            <a:off x="5779775" y="2940550"/>
            <a:ext cx="2929674" cy="1628326"/>
          </a:xfrm>
          <a:prstGeom prst="rect">
            <a:avLst/>
          </a:prstGeom>
          <a:noFill/>
          <a:ln>
            <a:noFill/>
          </a:ln>
        </p:spPr>
      </p:pic>
      <p:sp>
        <p:nvSpPr>
          <p:cNvPr id="91" name="Shape 9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sz="3000"/>
              <a:t>Analysis</a:t>
            </a:r>
          </a:p>
        </p:txBody>
      </p:sp>
      <p:sp>
        <p:nvSpPr>
          <p:cNvPr id="97" name="Shape 97"/>
          <p:cNvSpPr txBox="1"/>
          <p:nvPr>
            <p:ph idx="1" type="body"/>
          </p:nvPr>
        </p:nvSpPr>
        <p:spPr>
          <a:xfrm>
            <a:off x="311700" y="1152475"/>
            <a:ext cx="4822500" cy="3416400"/>
          </a:xfrm>
          <a:prstGeom prst="rect">
            <a:avLst/>
          </a:prstGeom>
        </p:spPr>
        <p:txBody>
          <a:bodyPr anchorCtr="0" anchor="t" bIns="91425" lIns="91425" rIns="91425" wrap="square" tIns="91425">
            <a:noAutofit/>
          </a:bodyPr>
          <a:lstStyle/>
          <a:p>
            <a:pPr indent="0" lvl="0" marL="0">
              <a:spcBef>
                <a:spcPts val="0"/>
              </a:spcBef>
              <a:buNone/>
            </a:pPr>
            <a:r>
              <a:rPr lang="en" sz="2400"/>
              <a:t>After collecting and wrangling the datasets, we combined our data using Python and gmaps (a utility available for Jupyter Notebooks). This allowed us to map out our data </a:t>
            </a:r>
            <a:r>
              <a:rPr lang="en" sz="2400"/>
              <a:t>geographically</a:t>
            </a:r>
            <a:r>
              <a:rPr lang="en" sz="2400"/>
              <a:t> in layers so we could easily interpret trends.</a:t>
            </a:r>
          </a:p>
          <a:p>
            <a:pPr indent="0" lvl="0" marL="0">
              <a:spcBef>
                <a:spcPts val="0"/>
              </a:spcBef>
              <a:buNone/>
            </a:pPr>
            <a:r>
              <a:rPr lang="en" sz="800"/>
              <a:t>Source of Image: https://aeromapping.files.wordpress.com/2015/04/panimetric-map-layers.png</a:t>
            </a:r>
            <a:r>
              <a:rPr lang="en" sz="2400"/>
              <a:t> </a:t>
            </a:r>
          </a:p>
        </p:txBody>
      </p:sp>
      <p:pic>
        <p:nvPicPr>
          <p:cNvPr id="98" name="Shape 98"/>
          <p:cNvPicPr preferRelativeResize="0"/>
          <p:nvPr/>
        </p:nvPicPr>
        <p:blipFill>
          <a:blip r:embed="rId3">
            <a:alphaModFix/>
          </a:blip>
          <a:stretch>
            <a:fillRect/>
          </a:stretch>
        </p:blipFill>
        <p:spPr>
          <a:xfrm>
            <a:off x="5535925" y="950188"/>
            <a:ext cx="3197537" cy="3820976"/>
          </a:xfrm>
          <a:prstGeom prst="rect">
            <a:avLst/>
          </a:prstGeom>
          <a:noFill/>
          <a:ln>
            <a:noFill/>
          </a:ln>
        </p:spPr>
      </p:pic>
      <p:sp>
        <p:nvSpPr>
          <p:cNvPr id="99" name="Shape 9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315750"/>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sz="3000"/>
              <a:t>Home Value Appreciation vs. Crime </a:t>
            </a:r>
          </a:p>
        </p:txBody>
      </p:sp>
      <p:pic>
        <p:nvPicPr>
          <p:cNvPr id="105" name="Shape 105"/>
          <p:cNvPicPr preferRelativeResize="0"/>
          <p:nvPr/>
        </p:nvPicPr>
        <p:blipFill>
          <a:blip r:embed="rId3">
            <a:alphaModFix/>
          </a:blip>
          <a:stretch>
            <a:fillRect/>
          </a:stretch>
        </p:blipFill>
        <p:spPr>
          <a:xfrm>
            <a:off x="250973" y="1017725"/>
            <a:ext cx="6474101" cy="3842274"/>
          </a:xfrm>
          <a:prstGeom prst="rect">
            <a:avLst/>
          </a:prstGeom>
          <a:noFill/>
          <a:ln>
            <a:noFill/>
          </a:ln>
        </p:spPr>
      </p:pic>
      <p:sp>
        <p:nvSpPr>
          <p:cNvPr id="106" name="Shape 106"/>
          <p:cNvSpPr txBox="1"/>
          <p:nvPr/>
        </p:nvSpPr>
        <p:spPr>
          <a:xfrm>
            <a:off x="6886650" y="1055700"/>
            <a:ext cx="2074500" cy="1018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chemeClr val="dk1"/>
                </a:solidFill>
              </a:rPr>
              <a:t>Pinpoints:</a:t>
            </a:r>
          </a:p>
          <a:p>
            <a:pPr indent="0" lvl="0" marL="0">
              <a:spcBef>
                <a:spcPts val="0"/>
              </a:spcBef>
              <a:buNone/>
            </a:pPr>
            <a:r>
              <a:rPr lang="en" sz="1000">
                <a:solidFill>
                  <a:schemeClr val="dk1"/>
                </a:solidFill>
              </a:rPr>
              <a:t>Red = Zip Home Value Appreciation (larger size = larger change in value)</a:t>
            </a:r>
          </a:p>
          <a:p>
            <a:pPr indent="0" lvl="0" marL="0">
              <a:spcBef>
                <a:spcPts val="0"/>
              </a:spcBef>
              <a:buNone/>
            </a:pPr>
            <a:r>
              <a:t/>
            </a:r>
            <a:endParaRPr sz="1000">
              <a:solidFill>
                <a:schemeClr val="dk1"/>
              </a:solidFill>
            </a:endParaRPr>
          </a:p>
          <a:p>
            <a:pPr indent="0" lvl="0" marL="0" rtl="0">
              <a:spcBef>
                <a:spcPts val="0"/>
              </a:spcBef>
              <a:buNone/>
            </a:pPr>
            <a:r>
              <a:rPr lang="en" sz="1000">
                <a:solidFill>
                  <a:schemeClr val="dk1"/>
                </a:solidFill>
              </a:rPr>
              <a:t>Green = 2012 crime from Santa Clara County Sheriff </a:t>
            </a:r>
          </a:p>
        </p:txBody>
      </p:sp>
      <p:sp>
        <p:nvSpPr>
          <p:cNvPr id="107" name="Shape 10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269575"/>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sz="3000"/>
              <a:t>Home Value Appreciation vs. Crime: 2.0</a:t>
            </a:r>
          </a:p>
        </p:txBody>
      </p:sp>
      <p:pic>
        <p:nvPicPr>
          <p:cNvPr id="113" name="Shape 113"/>
          <p:cNvPicPr preferRelativeResize="0"/>
          <p:nvPr/>
        </p:nvPicPr>
        <p:blipFill>
          <a:blip r:embed="rId3">
            <a:alphaModFix/>
          </a:blip>
          <a:stretch>
            <a:fillRect/>
          </a:stretch>
        </p:blipFill>
        <p:spPr>
          <a:xfrm>
            <a:off x="311708" y="1017725"/>
            <a:ext cx="6514639" cy="3991026"/>
          </a:xfrm>
          <a:prstGeom prst="rect">
            <a:avLst/>
          </a:prstGeom>
          <a:noFill/>
          <a:ln>
            <a:noFill/>
          </a:ln>
        </p:spPr>
      </p:pic>
      <p:sp>
        <p:nvSpPr>
          <p:cNvPr id="114" name="Shape 114"/>
          <p:cNvSpPr txBox="1"/>
          <p:nvPr/>
        </p:nvSpPr>
        <p:spPr>
          <a:xfrm>
            <a:off x="6894100" y="1052775"/>
            <a:ext cx="1854600" cy="952500"/>
          </a:xfrm>
          <a:prstGeom prst="rect">
            <a:avLst/>
          </a:prstGeom>
          <a:noFill/>
          <a:ln>
            <a:noFill/>
          </a:ln>
        </p:spPr>
        <p:txBody>
          <a:bodyPr anchorCtr="0" anchor="t" bIns="91425" lIns="91425" rIns="91425" wrap="square" tIns="91425">
            <a:noAutofit/>
          </a:bodyPr>
          <a:lstStyle/>
          <a:p>
            <a:pPr indent="0" lvl="0" marL="0">
              <a:spcBef>
                <a:spcPts val="0"/>
              </a:spcBef>
              <a:buNone/>
            </a:pPr>
            <a:r>
              <a:rPr lang="en" sz="1100"/>
              <a:t>Purple = Low Growth, Green = Moderate Growth, Yellow = High Growth</a:t>
            </a:r>
          </a:p>
          <a:p>
            <a:pPr indent="0" lvl="0" marL="0">
              <a:spcBef>
                <a:spcPts val="0"/>
              </a:spcBef>
              <a:buNone/>
            </a:pPr>
            <a:r>
              <a:t/>
            </a:r>
            <a:endParaRPr sz="1100"/>
          </a:p>
          <a:p>
            <a:pPr indent="-69850" lvl="0" marL="0" rtl="0">
              <a:spcBef>
                <a:spcPts val="0"/>
              </a:spcBef>
              <a:buClr>
                <a:schemeClr val="dk1"/>
              </a:buClr>
              <a:buSzPts val="1100"/>
              <a:buFont typeface="Arial"/>
              <a:buNone/>
            </a:pPr>
            <a:r>
              <a:rPr lang="en" sz="1100">
                <a:solidFill>
                  <a:schemeClr val="dk1"/>
                </a:solidFill>
              </a:rPr>
              <a:t>Green = 2012 crime data</a:t>
            </a:r>
          </a:p>
        </p:txBody>
      </p:sp>
      <p:sp>
        <p:nvSpPr>
          <p:cNvPr id="115" name="Shape 1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